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Space Mono"/>
      <p:bold r:id="rId19"/>
      <p:boldItalic r:id="rId20"/>
    </p:embeddedFont>
    <p:embeddedFont>
      <p:font typeface="Kanit SemiBold"/>
      <p:regular r:id="rId21"/>
      <p:bold r:id="rId22"/>
      <p:italic r:id="rId23"/>
      <p:boldItalic r:id="rId24"/>
    </p:embeddedFont>
    <p:embeddedFont>
      <p:font typeface="Kani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aceMono-boldItalic.fntdata"/><Relationship Id="rId22" Type="http://schemas.openxmlformats.org/officeDocument/2006/relationships/font" Target="fonts/KanitSemiBold-bold.fntdata"/><Relationship Id="rId21" Type="http://schemas.openxmlformats.org/officeDocument/2006/relationships/font" Target="fonts/KanitSemiBold-regular.fntdata"/><Relationship Id="rId24" Type="http://schemas.openxmlformats.org/officeDocument/2006/relationships/font" Target="fonts/KanitSemiBold-boldItalic.fntdata"/><Relationship Id="rId23" Type="http://schemas.openxmlformats.org/officeDocument/2006/relationships/font" Target="fonts/Kanit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Kanit-bold.fntdata"/><Relationship Id="rId25" Type="http://schemas.openxmlformats.org/officeDocument/2006/relationships/font" Target="fonts/Kanit-regular.fntdata"/><Relationship Id="rId28" Type="http://schemas.openxmlformats.org/officeDocument/2006/relationships/font" Target="fonts/Kanit-boldItalic.fntdata"/><Relationship Id="rId27" Type="http://schemas.openxmlformats.org/officeDocument/2006/relationships/font" Target="fonts/Kani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SpaceMono-bold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d55ee76714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d55ee76714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16d0ac21d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316d0ac21df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d55ee76714_2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2d55ee76714_2_1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6d0ac21d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316d0ac21df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d55ee76714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2d55ee76714_2_8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d55ee76714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2d55ee76714_2_9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675d29c1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1675d29c1a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675d29c1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31675d29c1a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d55ee76714_2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2d55ee76714_2_10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55ee76714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2d55ee76714_2_1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16d0ac21d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16d0ac21df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6d0ac21d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16d0ac21df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2383569" y="3925375"/>
            <a:ext cx="867556" cy="867556"/>
          </a:xfrm>
          <a:custGeom>
            <a:rect b="b" l="l" r="r" t="t"/>
            <a:pathLst>
              <a:path extrusionOk="0" h="1735112" w="1735112">
                <a:moveTo>
                  <a:pt x="0" y="0"/>
                </a:moveTo>
                <a:lnTo>
                  <a:pt x="1735112" y="0"/>
                </a:lnTo>
                <a:lnTo>
                  <a:pt x="1735112" y="1735112"/>
                </a:lnTo>
                <a:lnTo>
                  <a:pt x="0" y="17351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25"/>
          <p:cNvSpPr/>
          <p:nvPr/>
        </p:nvSpPr>
        <p:spPr>
          <a:xfrm>
            <a:off x="215725" y="4132975"/>
            <a:ext cx="1762439" cy="750792"/>
          </a:xfrm>
          <a:custGeom>
            <a:rect b="b" l="l" r="r" t="t"/>
            <a:pathLst>
              <a:path extrusionOk="0" h="1501584" w="3524878">
                <a:moveTo>
                  <a:pt x="0" y="0"/>
                </a:moveTo>
                <a:lnTo>
                  <a:pt x="3524878" y="0"/>
                </a:lnTo>
                <a:lnTo>
                  <a:pt x="3524878" y="1501584"/>
                </a:lnTo>
                <a:lnTo>
                  <a:pt x="0" y="1501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25"/>
          <p:cNvSpPr txBox="1"/>
          <p:nvPr/>
        </p:nvSpPr>
        <p:spPr>
          <a:xfrm>
            <a:off x="5123051" y="4250275"/>
            <a:ext cx="40209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Buțco Dumitru-Constantin</a:t>
            </a:r>
            <a:endParaRPr sz="700"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0" lvl="0" marL="0" marR="0" rtl="0" algn="ctr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Ciobanu Constantin-Marcu</a:t>
            </a:r>
            <a:endParaRPr sz="700"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  <p:pic>
        <p:nvPicPr>
          <p:cNvPr id="132" name="Google Shape;132;p25"/>
          <p:cNvPicPr preferRelativeResize="0"/>
          <p:nvPr/>
        </p:nvPicPr>
        <p:blipFill rotWithShape="1">
          <a:blip r:embed="rId6">
            <a:alphaModFix/>
          </a:blip>
          <a:srcRect b="39" l="0" r="0" t="39"/>
          <a:stretch/>
        </p:blipFill>
        <p:spPr>
          <a:xfrm>
            <a:off x="1504950" y="2057631"/>
            <a:ext cx="6134100" cy="88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A6B5C2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94" name="Google Shape;194;p34"/>
          <p:cNvSpPr txBox="1"/>
          <p:nvPr/>
        </p:nvSpPr>
        <p:spPr>
          <a:xfrm>
            <a:off x="286175" y="504825"/>
            <a:ext cx="8601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000" u="none" cap="none" strike="noStrike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5.</a:t>
            </a:r>
            <a:r>
              <a:rPr b="1" i="0" lang="en" sz="2000" u="none" cap="none" strike="noStrike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 Concluzii Preliminare</a:t>
            </a:r>
            <a:endParaRPr b="1" sz="2000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95" name="Google Shape;195;p34"/>
          <p:cNvSpPr txBox="1"/>
          <p:nvPr/>
        </p:nvSpPr>
        <p:spPr>
          <a:xfrm>
            <a:off x="285906" y="1121410"/>
            <a:ext cx="8601900" cy="3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i="0" lang="en" sz="1600" u="none" cap="none" strike="noStrike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Rezumatul progresului: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Am implementat un sistem care procesează videoclipuri și detectează obiectele în mișcare.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Am testat soluția pe videoclipuri reale și am obținut rezultate promițătoare (85% acuratețe).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Sistemul funcționează bine pentru fundaluri statice și videoclipuri simple.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i="0" lang="en" sz="1600" u="none" cap="none" strike="noStrike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Limitările soluției actuale: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Timpul de procesare crește pentru videoclipuri lungi.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Hardware.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nit SemiBold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Acuratețea scade în scenarii mai complexe.</a:t>
            </a:r>
            <a:endParaRPr i="0" sz="1600" u="none" cap="none" strike="noStrike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A6B5C2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201" name="Google Shape;201;p35"/>
          <p:cNvSpPr txBox="1"/>
          <p:nvPr/>
        </p:nvSpPr>
        <p:spPr>
          <a:xfrm>
            <a:off x="286175" y="504825"/>
            <a:ext cx="8601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000" u="none" cap="none" strike="noStrike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5.</a:t>
            </a:r>
            <a:r>
              <a:rPr b="1" i="0" lang="en" sz="2000" u="none" cap="none" strike="noStrike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 Concluzii Preliminare</a:t>
            </a:r>
            <a:endParaRPr b="1" sz="2000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02" name="Google Shape;202;p35"/>
          <p:cNvSpPr txBox="1"/>
          <p:nvPr/>
        </p:nvSpPr>
        <p:spPr>
          <a:xfrm>
            <a:off x="285906" y="1121410"/>
            <a:ext cx="86019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Potențiale îmbunătățiri:</a:t>
            </a:r>
            <a:endParaRPr sz="1600">
              <a:solidFill>
                <a:srgbClr val="A29AFF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nit SemiBold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Optimizarea algoritmului pentru a gestiona mai bine elementele în mișcare.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nit SemiBold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Reducerea timpului de procesare a videoclipurilor.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nit SemiBold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Adăugarea unui sistem de configurare pentru utilizatori.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A6B5C2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208" name="Google Shape;208;p36"/>
          <p:cNvSpPr txBox="1"/>
          <p:nvPr/>
        </p:nvSpPr>
        <p:spPr>
          <a:xfrm>
            <a:off x="271050" y="372200"/>
            <a:ext cx="8601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6. </a:t>
            </a:r>
            <a:r>
              <a:rPr b="1" lang="en" sz="20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Direcții Viitoare</a:t>
            </a:r>
            <a:endParaRPr b="1" sz="2000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09" name="Google Shape;209;p36"/>
          <p:cNvSpPr txBox="1"/>
          <p:nvPr/>
        </p:nvSpPr>
        <p:spPr>
          <a:xfrm>
            <a:off x="285906" y="892810"/>
            <a:ext cx="8601900" cy="3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Pași următori: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Implementare de detecție doar a vehiculelor.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Măsurarea vitezei vehiculelor.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Meniu mai divers pentru utilizatori + tutorial de folosie.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Plan de implementare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Research pentru alte cerințe ale pieței.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Discutarea cu cadrele didactice pentru a discuta soluțiile pe care noi le găsim.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Obiectivele finale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Dezvoltarea aplicației în mod final.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Cerere de a implementa această aplicație pentru cineva.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1" marL="9144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nit SemiBold"/>
              <a:buChar char="•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Găsirea unei soluții pentru o problemă de actualitate.</a:t>
            </a:r>
            <a:endParaRPr i="0" sz="1600" u="none" cap="none" strike="noStrike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500" u="none" cap="none" strike="noStrike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sz="700">
              <a:solidFill>
                <a:srgbClr val="B7B7B7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  <p:sp>
        <p:nvSpPr>
          <p:cNvPr id="138" name="Google Shape;138;p26"/>
          <p:cNvSpPr txBox="1"/>
          <p:nvPr/>
        </p:nvSpPr>
        <p:spPr>
          <a:xfrm>
            <a:off x="445075" y="618375"/>
            <a:ext cx="6142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1.</a:t>
            </a:r>
            <a:r>
              <a:rPr b="1" i="0" lang="en" sz="2400" u="none" cap="none" strike="noStrike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 Context &amp; Motivație</a:t>
            </a:r>
            <a:endParaRPr b="1" sz="2400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9" name="Google Shape;139;p26"/>
          <p:cNvSpPr txBox="1"/>
          <p:nvPr/>
        </p:nvSpPr>
        <p:spPr>
          <a:xfrm>
            <a:off x="285900" y="1121400"/>
            <a:ext cx="8601900" cy="25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415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Font typeface="Arial"/>
              <a:buChar char="•"/>
            </a:pPr>
            <a:r>
              <a:rPr i="0" lang="en" sz="2000" u="none" cap="none" strike="noStrike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Context:</a:t>
            </a:r>
            <a:r>
              <a:rPr i="0" lang="en" sz="1700" u="none" cap="none" strike="noStrike">
                <a:solidFill>
                  <a:srgbClr val="D9D9D9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</a:t>
            </a:r>
            <a:r>
              <a:rPr lang="en" sz="1600">
                <a:solidFill>
                  <a:srgbClr val="D9D9D9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Proiectul rezolvă problema de detectare a obiectelor care se mișcă într-un video, folosind procesare de imagine</a:t>
            </a:r>
            <a:endParaRPr sz="1600">
              <a:solidFill>
                <a:srgbClr val="D9D9D9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8415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Font typeface="Arial"/>
              <a:buChar char="•"/>
            </a:pPr>
            <a:r>
              <a:rPr i="0" lang="en" sz="2000" u="none" cap="none" strike="noStrike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Motivație:</a:t>
            </a:r>
            <a:r>
              <a:rPr i="0" lang="en" sz="1700" u="none" cap="none" strike="noStrike">
                <a:solidFill>
                  <a:srgbClr val="D9D9D9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</a:t>
            </a:r>
            <a:r>
              <a:rPr lang="en" sz="1600">
                <a:solidFill>
                  <a:srgbClr val="D9D9D9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E util pentru camerele radar ale poliției sau alte aplicații unde contează să vezi ce se mișcă. </a:t>
            </a:r>
            <a:endParaRPr sz="1600">
              <a:solidFill>
                <a:srgbClr val="D9D9D9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8415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Font typeface="Arial"/>
              <a:buChar char="•"/>
            </a:pPr>
            <a:r>
              <a:rPr i="0" lang="en" sz="2000" u="none" cap="none" strike="noStrike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Obiectivul proiectului: </a:t>
            </a:r>
            <a:r>
              <a:rPr lang="en" sz="1600">
                <a:solidFill>
                  <a:srgbClr val="D9D9D9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Să facem un program care procesează video-uri. Acesta detectează și evidențiază mașinile în mișcare, iar cele care depășesc limita legala de viteză să fie scoase în evidență.</a:t>
            </a:r>
            <a:endParaRPr i="1" sz="1600" u="none" cap="none" strike="noStrike">
              <a:solidFill>
                <a:srgbClr val="D9D9D9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A6B5C2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45" name="Google Shape;145;p27"/>
          <p:cNvSpPr txBox="1"/>
          <p:nvPr/>
        </p:nvSpPr>
        <p:spPr>
          <a:xfrm>
            <a:off x="363350" y="584300"/>
            <a:ext cx="8887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2.</a:t>
            </a:r>
            <a:r>
              <a:rPr b="1" i="0" lang="en" sz="2400" u="none" cap="none" strike="noStrike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 Arhitectura preliminară a soluției - Diagrama</a:t>
            </a:r>
            <a:endParaRPr sz="2400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663" y="1191675"/>
            <a:ext cx="7504666" cy="14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888888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363350" y="584300"/>
            <a:ext cx="8887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2.</a:t>
            </a:r>
            <a:r>
              <a:rPr b="1" i="0" lang="en" sz="2400" u="none" cap="none" strike="noStrike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 Arhitectura preliminară a soluției - Componente</a:t>
            </a:r>
            <a:endParaRPr sz="2400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53" name="Google Shape;153;p28"/>
          <p:cNvSpPr txBox="1"/>
          <p:nvPr/>
        </p:nvSpPr>
        <p:spPr>
          <a:xfrm>
            <a:off x="0" y="953600"/>
            <a:ext cx="9144000" cy="3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7800" lvl="1" marL="3683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Frontend: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Interfața utilizatorului, care permite încărcarea fișierelor video și descărcarea rezultatului procesat.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Server Flask (API):</a:t>
            </a: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Server backend care gestionează cererile primite de la frontend. Coordonează încărcarea videoclipurilor, procesarea acestora și trimiterea rezultatului înapoi.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Modul de procesare video (OpenCV):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Modul care utilizează algoritmi de procesare a imaginilor pentru a detecta mișcarea în videoclipuri și a genera rezultatul procesat.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Sistem de stocare temporară (Input/Output):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Directoarele care stochează videoclipurile încărcate și rezultatele procesate înainte de a fi returnate utilizatorului.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A6B5C2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363350" y="584300"/>
            <a:ext cx="8887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2.</a:t>
            </a:r>
            <a:r>
              <a:rPr b="1" i="0" lang="en" sz="2400" u="none" cap="none" strike="noStrike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 Arhitectura preliminară a soluției - </a:t>
            </a:r>
            <a:r>
              <a:rPr b="1" lang="en" sz="24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Flux de date</a:t>
            </a:r>
            <a:endParaRPr sz="2400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60" name="Google Shape;160;p29"/>
          <p:cNvSpPr txBox="1"/>
          <p:nvPr/>
        </p:nvSpPr>
        <p:spPr>
          <a:xfrm>
            <a:off x="0" y="953600"/>
            <a:ext cx="9144000" cy="3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7800" lvl="1" marL="3683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Frontend: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Interfața utilizatorului, care permite încărcarea fișierelor video și descărcarea rezultatului procesat.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Server Flask (API):</a:t>
            </a: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Server backend care gestionează cererile primite de la frontend. Coordonează încărcarea videoclipurilor, procesarea acestora și trimiterea rezultatului înapoi.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Modul de procesare video (OpenCV):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Modul care utilizează algoritmi de procesare a imaginilor pentru a detecta mișcarea în videoclipuri și a genera rezultatul procesat.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Sistem de stocare temporară (Input/Output):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Directoarele care stochează videoclipurile încărcate și rezultatele procesate înainte de a fi returnate utilizatorului.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A6B5C2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66" name="Google Shape;166;p30"/>
          <p:cNvSpPr txBox="1"/>
          <p:nvPr/>
        </p:nvSpPr>
        <p:spPr>
          <a:xfrm>
            <a:off x="467800" y="504825"/>
            <a:ext cx="8420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3. </a:t>
            </a:r>
            <a:r>
              <a:rPr b="1" i="0" lang="en" sz="2400" u="none" cap="none" strike="noStrike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Evaluarea Preliminară a Soluției</a:t>
            </a:r>
            <a:endParaRPr sz="2400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67" name="Google Shape;167;p30"/>
          <p:cNvSpPr txBox="1"/>
          <p:nvPr/>
        </p:nvSpPr>
        <p:spPr>
          <a:xfrm>
            <a:off x="285900" y="1121402"/>
            <a:ext cx="8601900" cy="3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i="0" lang="en" sz="2000" u="none" cap="none" strike="noStrike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Metodologia de evaluare:</a:t>
            </a:r>
            <a:r>
              <a:rPr i="0" lang="en" sz="1600" u="none" cap="none" strike="noStrike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Am testat soluția cu videoclipuri din diferite scenarii. Am verificat dacă sunt detectate corect și cât de repede e procesat videoclipul.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2" marL="13716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■"/>
            </a:pP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Acuratețe</a:t>
            </a: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: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Câte obiecte au fost detectate corect.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2" marL="13716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■"/>
            </a:pP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Timp: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Cât durează procesarea unui video.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i="0" lang="en" sz="2000" u="none" cap="none" strike="noStrike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Setul de date: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Am folosit videoclipuri din camere de supraveghere și clipuri de pe net. Le-am ales pentru că au mișcări și fundaluri diferite, simple sau mai complicate.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17780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i="0" lang="en" sz="2000" u="none" cap="none" strike="noStrike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Exemple de cazuri de test: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2" marL="13716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■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Simplu: O persoană care merge pe trotuar.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2" marL="13716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■"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Complex: Mașini într-o intersecție aglomerată.</a:t>
            </a:r>
            <a:endParaRPr i="1" sz="1500" u="none" cap="none" strike="noStrike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A6B5C2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73" name="Google Shape;173;p31"/>
          <p:cNvSpPr txBox="1"/>
          <p:nvPr/>
        </p:nvSpPr>
        <p:spPr>
          <a:xfrm>
            <a:off x="316700" y="155175"/>
            <a:ext cx="860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4</a:t>
            </a:r>
            <a:r>
              <a:rPr b="1" lang="en" sz="2400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. </a:t>
            </a:r>
            <a:r>
              <a:rPr b="1" lang="en" sz="24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Rezultate preliminare</a:t>
            </a:r>
            <a:endParaRPr b="1" sz="3000">
              <a:solidFill>
                <a:srgbClr val="2E5375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74" name="Google Shape;174;p31"/>
          <p:cNvSpPr txBox="1"/>
          <p:nvPr/>
        </p:nvSpPr>
        <p:spPr>
          <a:xfrm>
            <a:off x="286450" y="699427"/>
            <a:ext cx="8601900" cy="24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320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A29AFF"/>
              </a:buClr>
              <a:buSzPts val="2000"/>
              <a:buFont typeface="Kanit SemiBold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Rezultate obținute:</a:t>
            </a:r>
            <a:endParaRPr sz="2000">
              <a:solidFill>
                <a:srgbClr val="A29AFF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2" marL="13716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nit SemiBold"/>
              <a:buChar char="■"/>
            </a:pP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Acuratețe: 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Sistemul a detectat obiectele aflate în mișcare cu un procentaj satisfăcător având în vedere stadiul în care ne aflăm.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2" marL="13716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nit SemiBold"/>
              <a:buChar char="■"/>
            </a:pP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Timp de execuție: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Procesarea unui videoclip de 1 minut durează, în medie, 20-30 de secunde.</a:t>
            </a:r>
            <a:endParaRPr sz="1600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-330200" lvl="2" marL="13716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anit SemiBold"/>
              <a:buChar char="■"/>
            </a:pPr>
            <a:r>
              <a:rPr lang="en" sz="16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Stabilitate:</a:t>
            </a: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Algoritmul funcționează bine pe fundaluri statice, dar pierde precizie pe fundaluri mai complexe.</a:t>
            </a:r>
            <a:endParaRPr i="0" sz="1600" u="none" cap="none" strike="noStrike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A6B5C2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pic>
        <p:nvPicPr>
          <p:cNvPr id="180" name="Google Shape;18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825" y="610950"/>
            <a:ext cx="7647750" cy="392159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2"/>
          <p:cNvSpPr txBox="1"/>
          <p:nvPr/>
        </p:nvSpPr>
        <p:spPr>
          <a:xfrm>
            <a:off x="316700" y="155175"/>
            <a:ext cx="860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4. </a:t>
            </a:r>
            <a:r>
              <a:rPr b="1" lang="en" sz="24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Rezultate preliminare - Output</a:t>
            </a:r>
            <a:endParaRPr b="1" sz="3000">
              <a:solidFill>
                <a:srgbClr val="2E5375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/>
        </p:nvSpPr>
        <p:spPr>
          <a:xfrm>
            <a:off x="30810" y="4843271"/>
            <a:ext cx="91131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Prelucrarea Imaginilor - Proiect, 2024</a:t>
            </a:r>
            <a:endParaRPr b="1" sz="1500">
              <a:solidFill>
                <a:srgbClr val="A6B5C2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87" name="Google Shape;187;p33"/>
          <p:cNvSpPr txBox="1"/>
          <p:nvPr/>
        </p:nvSpPr>
        <p:spPr>
          <a:xfrm>
            <a:off x="316700" y="155175"/>
            <a:ext cx="860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A29AFF"/>
                </a:solidFill>
                <a:latin typeface="Kanit"/>
                <a:ea typeface="Kanit"/>
                <a:cs typeface="Kanit"/>
                <a:sym typeface="Kanit"/>
              </a:rPr>
              <a:t>4. </a:t>
            </a:r>
            <a:r>
              <a:rPr b="1" lang="en" sz="24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Rezultate preliminare - explicație</a:t>
            </a:r>
            <a:endParaRPr b="1" sz="3000">
              <a:solidFill>
                <a:srgbClr val="2E5375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286450" y="699427"/>
            <a:ext cx="86019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3200" lvl="1" marL="36830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A29AFF"/>
              </a:buClr>
              <a:buSzPts val="2000"/>
              <a:buFont typeface="Kanit SemiBold"/>
              <a:buChar char="•"/>
            </a:pPr>
            <a:r>
              <a:rPr lang="en" sz="2000">
                <a:solidFill>
                  <a:srgbClr val="A29AFF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Interpretare</a:t>
            </a:r>
            <a:endParaRPr sz="2000">
              <a:solidFill>
                <a:srgbClr val="A29AFF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	Rezultatul din slide-ul anterior demonstrează că suntem pe drumul cel bun cu aplicația noastră. Mașinile în mișcare sunt conturate cu roșu cu ajutorul OpenCV. Output-ul și precizia sunt satisfăcătoare, aplicația având potențial. </a:t>
            </a:r>
            <a:endParaRPr i="0" sz="1600" u="none" cap="none" strike="noStrike">
              <a:solidFill>
                <a:schemeClr val="lt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